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60" r:id="rId3"/>
    <p:sldId id="259" r:id="rId4"/>
    <p:sldId id="261" r:id="rId5"/>
    <p:sldId id="262" r:id="rId6"/>
    <p:sldId id="263" r:id="rId7"/>
    <p:sldId id="264" r:id="rId8"/>
    <p:sldId id="265" r:id="rId9"/>
    <p:sldId id="25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98" y="4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917968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052A5-471B-425F-B89E-C24B02F449C4}"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132681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4537277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956980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180522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052A5-471B-425F-B89E-C24B02F449C4}" type="datetimeFigureOut">
              <a:rPr lang="en-US" smtClean="0"/>
              <a:t>7/4/2022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1946038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052A5-471B-425F-B89E-C24B02F449C4}" type="datetimeFigureOut">
              <a:rPr lang="en-US" smtClean="0"/>
              <a:t>7/4/2022</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1025703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9472099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451815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163628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052A5-471B-425F-B89E-C24B02F449C4}"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528089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052A5-471B-425F-B89E-C24B02F449C4}"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598577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052A5-471B-425F-B89E-C24B02F449C4}" type="datetimeFigureOut">
              <a:rPr lang="en-US" smtClean="0"/>
              <a:t>7/4/2022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326883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052A5-471B-425F-B89E-C24B02F449C4}" type="datetimeFigureOut">
              <a:rPr lang="en-US" smtClean="0"/>
              <a:t>7/4/2022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7888989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052A5-471B-425F-B89E-C24B02F449C4}" type="datetimeFigureOut">
              <a:rPr lang="en-US" smtClean="0"/>
              <a:t>7/4/2022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2949010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052A5-471B-425F-B89E-C24B02F449C4}"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39558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052A5-471B-425F-B89E-C24B02F449C4}"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B17560F-206E-46B7-8B48-F4B815839ED4}" type="slidenum">
              <a:rPr lang="en-US" smtClean="0"/>
              <a:t>‹#›</a:t>
            </a:fld>
            <a:endParaRPr lang="en-US"/>
          </a:p>
        </p:txBody>
      </p:sp>
    </p:spTree>
    <p:extLst>
      <p:ext uri="{BB962C8B-B14F-4D97-AF65-F5344CB8AC3E}">
        <p14:creationId xmlns:p14="http://schemas.microsoft.com/office/powerpoint/2010/main" val="4168836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8A052A5-471B-425F-B89E-C24B02F449C4}" type="datetimeFigureOut">
              <a:rPr lang="en-US" smtClean="0"/>
              <a:t>7/4/2022</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B17560F-206E-46B7-8B48-F4B815839ED4}" type="slidenum">
              <a:rPr lang="en-US" smtClean="0"/>
              <a:t>‹#›</a:t>
            </a:fld>
            <a:endParaRPr lang="en-US"/>
          </a:p>
        </p:txBody>
      </p:sp>
    </p:spTree>
    <p:extLst>
      <p:ext uri="{BB962C8B-B14F-4D97-AF65-F5344CB8AC3E}">
        <p14:creationId xmlns:p14="http://schemas.microsoft.com/office/powerpoint/2010/main" val="22964677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g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7B395-DF28-42A0-8805-AD8D4A50A321}"/>
              </a:ext>
            </a:extLst>
          </p:cNvPr>
          <p:cNvSpPr>
            <a:spLocks noGrp="1"/>
          </p:cNvSpPr>
          <p:nvPr>
            <p:ph type="ctrTitle"/>
          </p:nvPr>
        </p:nvSpPr>
        <p:spPr/>
        <p:txBody>
          <a:bodyPr/>
          <a:lstStyle/>
          <a:p>
            <a:r>
              <a:rPr lang="en-US" sz="3600" dirty="0">
                <a:solidFill>
                  <a:schemeClr val="bg1"/>
                </a:solidFill>
              </a:rPr>
              <a:t>Project and Error Management Application</a:t>
            </a:r>
            <a:endParaRPr lang="en-US" dirty="0"/>
          </a:p>
        </p:txBody>
      </p:sp>
      <p:sp>
        <p:nvSpPr>
          <p:cNvPr id="4" name="Subtitle 3">
            <a:extLst>
              <a:ext uri="{FF2B5EF4-FFF2-40B4-BE49-F238E27FC236}">
                <a16:creationId xmlns:a16="http://schemas.microsoft.com/office/drawing/2014/main" id="{C79939AA-81C0-47F6-8681-A1331B7FB9F3}"/>
              </a:ext>
            </a:extLst>
          </p:cNvPr>
          <p:cNvSpPr>
            <a:spLocks noGrp="1"/>
          </p:cNvSpPr>
          <p:nvPr>
            <p:ph type="subTitle" idx="1"/>
          </p:nvPr>
        </p:nvSpPr>
        <p:spPr>
          <a:xfrm>
            <a:off x="1154955" y="5090200"/>
            <a:ext cx="8825658" cy="861420"/>
          </a:xfrm>
        </p:spPr>
        <p:txBody>
          <a:bodyPr>
            <a:normAutofit fontScale="77500" lnSpcReduction="20000"/>
          </a:bodyPr>
          <a:lstStyle/>
          <a:p>
            <a:r>
              <a:rPr lang="en-US" dirty="0">
                <a:latin typeface="Lucida Bright" panose="02040602050505020304" pitchFamily="18" charset="0"/>
              </a:rPr>
              <a:t>PRESENTATION </a:t>
            </a:r>
            <a:r>
              <a:rPr lang="ro-RO" dirty="0">
                <a:latin typeface="Lucida Bright" panose="02040602050505020304" pitchFamily="18" charset="0"/>
              </a:rPr>
              <a:t>for</a:t>
            </a:r>
            <a:r>
              <a:rPr lang="en-US" dirty="0">
                <a:latin typeface="Lucida Bright" panose="02040602050505020304" pitchFamily="18" charset="0"/>
              </a:rPr>
              <a:t> SUPPORT OF THE </a:t>
            </a:r>
            <a:r>
              <a:rPr lang="ro-RO" dirty="0">
                <a:latin typeface="Lucida Bright" panose="02040602050505020304" pitchFamily="18" charset="0"/>
              </a:rPr>
              <a:t>dissertation</a:t>
            </a:r>
            <a:r>
              <a:rPr lang="en-US" dirty="0">
                <a:latin typeface="Lucida Bright" panose="02040602050505020304" pitchFamily="18" charset="0"/>
              </a:rPr>
              <a:t> WORK</a:t>
            </a:r>
          </a:p>
          <a:p>
            <a:r>
              <a:rPr lang="en-US" dirty="0">
                <a:latin typeface="Lucida Bright" panose="02040602050505020304" pitchFamily="18" charset="0"/>
              </a:rPr>
              <a:t>Scientific coordinator: </a:t>
            </a:r>
            <a:r>
              <a:rPr lang="it-IT" dirty="0">
                <a:latin typeface="Lucida Bright" panose="02040602050505020304" pitchFamily="18" charset="0"/>
              </a:rPr>
              <a:t>Conf. Univ. Dr. Co</a:t>
            </a:r>
            <a:r>
              <a:rPr lang="ro-RO" dirty="0">
                <a:latin typeface="Lucida Bright" panose="02040602050505020304" pitchFamily="18" charset="0"/>
              </a:rPr>
              <a:t>ș</a:t>
            </a:r>
            <a:r>
              <a:rPr lang="it-IT" dirty="0">
                <a:latin typeface="Lucida Bright" panose="02040602050505020304" pitchFamily="18" charset="0"/>
              </a:rPr>
              <a:t>ulschi Mirel</a:t>
            </a:r>
            <a:endParaRPr lang="en-US" dirty="0">
              <a:latin typeface="Lucida Bright" panose="02040602050505020304" pitchFamily="18" charset="0"/>
            </a:endParaRPr>
          </a:p>
          <a:p>
            <a:r>
              <a:rPr lang="en-US" dirty="0">
                <a:latin typeface="Lucida Bright" panose="02040602050505020304" pitchFamily="18" charset="0"/>
              </a:rPr>
              <a:t>Graduate:</a:t>
            </a:r>
            <a:r>
              <a:rPr lang="ro-RO" dirty="0">
                <a:latin typeface="Lucida Bright" panose="02040602050505020304" pitchFamily="18" charset="0"/>
              </a:rPr>
              <a:t> </a:t>
            </a:r>
            <a:r>
              <a:rPr lang="en-US" dirty="0">
                <a:latin typeface="Lucida Bright" panose="02040602050505020304" pitchFamily="18" charset="0"/>
              </a:rPr>
              <a:t>Georgescu Ion-Eduard</a:t>
            </a:r>
          </a:p>
        </p:txBody>
      </p:sp>
    </p:spTree>
    <p:extLst>
      <p:ext uri="{BB962C8B-B14F-4D97-AF65-F5344CB8AC3E}">
        <p14:creationId xmlns:p14="http://schemas.microsoft.com/office/powerpoint/2010/main" val="3253813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7B083-E849-42AA-B850-E548E259B5BF}"/>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3" name="Content Placeholder 2">
            <a:extLst>
              <a:ext uri="{FF2B5EF4-FFF2-40B4-BE49-F238E27FC236}">
                <a16:creationId xmlns:a16="http://schemas.microsoft.com/office/drawing/2014/main" id="{9EE9EE0B-E86E-48AA-BCBB-451A388F9C40}"/>
              </a:ext>
            </a:extLst>
          </p:cNvPr>
          <p:cNvSpPr>
            <a:spLocks noGrp="1"/>
          </p:cNvSpPr>
          <p:nvPr>
            <p:ph idx="1"/>
          </p:nvPr>
        </p:nvSpPr>
        <p:spPr/>
        <p:txBody>
          <a:bodyPr/>
          <a:lstStyle/>
          <a:p>
            <a:r>
              <a:rPr lang="en-US" sz="1800" dirty="0">
                <a:solidFill>
                  <a:schemeClr val="tx1"/>
                </a:solidFill>
                <a:latin typeface="Charlie Text"/>
              </a:rPr>
              <a:t>The dissertation “</a:t>
            </a:r>
            <a:r>
              <a:rPr lang="en-US" sz="1800" i="1" dirty="0">
                <a:solidFill>
                  <a:schemeClr val="tx1"/>
                </a:solidFill>
                <a:latin typeface="Charlie Text"/>
              </a:rPr>
              <a:t>Project and Error Management Application</a:t>
            </a:r>
            <a:r>
              <a:rPr lang="en-US" sz="1800" dirty="0">
                <a:solidFill>
                  <a:schemeClr val="tx1"/>
                </a:solidFill>
                <a:latin typeface="Charlie Text"/>
              </a:rPr>
              <a:t>” presents the development of the </a:t>
            </a:r>
            <a:r>
              <a:rPr lang="en-US" sz="1800" b="1" i="1" dirty="0">
                <a:solidFill>
                  <a:schemeClr val="tx1"/>
                </a:solidFill>
                <a:latin typeface="Charlie Text"/>
              </a:rPr>
              <a:t>Atlas</a:t>
            </a:r>
            <a:r>
              <a:rPr lang="en-US" sz="1800" dirty="0">
                <a:solidFill>
                  <a:schemeClr val="tx1"/>
                </a:solidFill>
                <a:latin typeface="Charlie Text"/>
              </a:rPr>
              <a:t> application which is a web application that allows the management of the projects, errors, requests and tasks, that are designed to be used for organizations, groups of users, and students.</a:t>
            </a:r>
            <a:endParaRPr lang="ro-RO" sz="1800" dirty="0">
              <a:solidFill>
                <a:schemeClr val="tx1"/>
              </a:solidFill>
              <a:latin typeface="Charlie Text"/>
            </a:endParaRPr>
          </a:p>
          <a:p>
            <a:endParaRPr lang="ro-RO" dirty="0">
              <a:solidFill>
                <a:schemeClr val="tx1"/>
              </a:solidFill>
              <a:latin typeface="Charlie Text"/>
            </a:endParaRPr>
          </a:p>
          <a:p>
            <a:r>
              <a:rPr lang="en-US" dirty="0">
                <a:solidFill>
                  <a:schemeClr val="tx1"/>
                </a:solidFill>
                <a:latin typeface="Charlie Text"/>
              </a:rPr>
              <a:t>This dissertation highlights the development of the application using the tools offered by ASP .NET Core and the component management benefits offered by the Angular platform. </a:t>
            </a:r>
          </a:p>
        </p:txBody>
      </p:sp>
    </p:spTree>
    <p:extLst>
      <p:ext uri="{BB962C8B-B14F-4D97-AF65-F5344CB8AC3E}">
        <p14:creationId xmlns:p14="http://schemas.microsoft.com/office/powerpoint/2010/main" val="3914645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357BC-6081-4324-A39C-2A29545A6C78}"/>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3" name="Content Placeholder 2">
            <a:extLst>
              <a:ext uri="{FF2B5EF4-FFF2-40B4-BE49-F238E27FC236}">
                <a16:creationId xmlns:a16="http://schemas.microsoft.com/office/drawing/2014/main" id="{C6344A7B-2614-4E16-8B29-5A20E59749B4}"/>
              </a:ext>
            </a:extLst>
          </p:cNvPr>
          <p:cNvSpPr>
            <a:spLocks noGrp="1"/>
          </p:cNvSpPr>
          <p:nvPr>
            <p:ph idx="1"/>
          </p:nvPr>
        </p:nvSpPr>
        <p:spPr/>
        <p:txBody>
          <a:bodyPr>
            <a:normAutofit lnSpcReduction="10000"/>
          </a:bodyPr>
          <a:lstStyle/>
          <a:p>
            <a:r>
              <a:rPr lang="ro-RO" dirty="0">
                <a:solidFill>
                  <a:schemeClr val="tx1"/>
                </a:solidFill>
                <a:latin typeface="Charlie Text"/>
              </a:rPr>
              <a:t>Similar Applications</a:t>
            </a:r>
            <a:r>
              <a:rPr lang="en-US" dirty="0">
                <a:solidFill>
                  <a:schemeClr val="tx1"/>
                </a:solidFill>
                <a:latin typeface="Charlie Text"/>
              </a:rPr>
              <a:t>:     Jira,      </a:t>
            </a:r>
            <a:r>
              <a:rPr lang="en-US" b="0" i="0" dirty="0">
                <a:solidFill>
                  <a:schemeClr val="tx1"/>
                </a:solidFill>
                <a:effectLst/>
                <a:latin typeface="-apple-system"/>
              </a:rPr>
              <a:t>ClickUp</a:t>
            </a:r>
            <a:r>
              <a:rPr lang="en-US" dirty="0">
                <a:solidFill>
                  <a:schemeClr val="tx1"/>
                </a:solidFill>
                <a:latin typeface="-apple-system"/>
              </a:rPr>
              <a:t>,       Basecamp,     Shortcut</a:t>
            </a:r>
            <a:endParaRPr lang="ro-RO" b="0" i="0" dirty="0">
              <a:solidFill>
                <a:schemeClr val="tx1"/>
              </a:solidFill>
              <a:effectLst/>
              <a:latin typeface="Charlie Text"/>
            </a:endParaRPr>
          </a:p>
          <a:p>
            <a:r>
              <a:rPr lang="en-US" b="0" i="0" dirty="0">
                <a:solidFill>
                  <a:schemeClr val="tx1"/>
                </a:solidFill>
                <a:effectLst/>
                <a:latin typeface="Charlie Text"/>
              </a:rPr>
              <a:t>The idea of developing the Atlas application has originated fro</a:t>
            </a:r>
            <a:r>
              <a:rPr lang="en-US" dirty="0">
                <a:solidFill>
                  <a:schemeClr val="tx1"/>
                </a:solidFill>
                <a:latin typeface="Charlie Text"/>
              </a:rPr>
              <a:t>m the personal curiosity for the implementation methods used for developing the Jira application and it’s features.</a:t>
            </a:r>
            <a:endParaRPr lang="en-US" b="0" i="0" dirty="0">
              <a:solidFill>
                <a:schemeClr val="tx1"/>
              </a:solidFill>
              <a:effectLst/>
              <a:latin typeface="Charlie Text"/>
            </a:endParaRPr>
          </a:p>
          <a:p>
            <a:r>
              <a:rPr lang="ro-RO" b="0" i="0" dirty="0">
                <a:solidFill>
                  <a:schemeClr val="tx1"/>
                </a:solidFill>
                <a:effectLst/>
                <a:latin typeface="Charlie Text"/>
              </a:rPr>
              <a:t>J</a:t>
            </a:r>
            <a:r>
              <a:rPr lang="en-US" b="0" i="0" dirty="0" err="1">
                <a:solidFill>
                  <a:schemeClr val="tx1"/>
                </a:solidFill>
                <a:effectLst/>
                <a:latin typeface="Charlie Text"/>
              </a:rPr>
              <a:t>ira</a:t>
            </a:r>
            <a:r>
              <a:rPr lang="en-US" b="0" i="0" dirty="0">
                <a:solidFill>
                  <a:schemeClr val="tx1"/>
                </a:solidFill>
                <a:effectLst/>
                <a:latin typeface="Charlie Text"/>
              </a:rPr>
              <a:t> is part of a family of products designed to help teams of all types manage work. Originally, Jira was designed as a bug and issue tracker. But today, Jira has evolved into a powerful work management tool for all kinds of use cases, from requirements and test case management to agile software development.</a:t>
            </a:r>
          </a:p>
          <a:p>
            <a:r>
              <a:rPr lang="en-US" dirty="0">
                <a:solidFill>
                  <a:schemeClr val="tx1"/>
                </a:solidFill>
                <a:latin typeface="Charlie Text"/>
              </a:rPr>
              <a:t>Although the Atlas application is missing several features that other application are already offering, Atlas fully resembles a simpler version for work management applications like these.</a:t>
            </a:r>
          </a:p>
        </p:txBody>
      </p:sp>
      <p:pic>
        <p:nvPicPr>
          <p:cNvPr id="1026" name="Picture 2" descr="JIRA Logo PNG Vector (SVG) Free Download">
            <a:extLst>
              <a:ext uri="{FF2B5EF4-FFF2-40B4-BE49-F238E27FC236}">
                <a16:creationId xmlns:a16="http://schemas.microsoft.com/office/drawing/2014/main" id="{FD35AF89-88FA-48CE-851C-1AFC4488EA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4470" y="2680658"/>
            <a:ext cx="200103" cy="20010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rademark &amp; Logo Guidelines for ClickUp™">
            <a:extLst>
              <a:ext uri="{FF2B5EF4-FFF2-40B4-BE49-F238E27FC236}">
                <a16:creationId xmlns:a16="http://schemas.microsoft.com/office/drawing/2014/main" id="{3CA98812-D4B2-4F4F-8AC2-278F5C7417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098756" y="2605600"/>
            <a:ext cx="338679" cy="33867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Basecamp logo / Air">
            <a:extLst>
              <a:ext uri="{FF2B5EF4-FFF2-40B4-BE49-F238E27FC236}">
                <a16:creationId xmlns:a16="http://schemas.microsoft.com/office/drawing/2014/main" id="{DE3CC1CC-6AC2-43FF-A44E-E95097A3ED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9719" y="2656595"/>
            <a:ext cx="283031" cy="23598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1 Miro &amp; Shortcut Integration &amp; Automation | Locoia">
            <a:extLst>
              <a:ext uri="{FF2B5EF4-FFF2-40B4-BE49-F238E27FC236}">
                <a16:creationId xmlns:a16="http://schemas.microsoft.com/office/drawing/2014/main" id="{58AC2D0C-A46F-45B6-8D04-21AAB344AD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58776" y="2669590"/>
            <a:ext cx="204822" cy="20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420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0B68A-9C30-492B-B23E-DC1FB5AAF204}"/>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3" name="Content Placeholder 2">
            <a:extLst>
              <a:ext uri="{FF2B5EF4-FFF2-40B4-BE49-F238E27FC236}">
                <a16:creationId xmlns:a16="http://schemas.microsoft.com/office/drawing/2014/main" id="{0704FAA5-DEAF-4338-A801-9D708ABBCD4B}"/>
              </a:ext>
            </a:extLst>
          </p:cNvPr>
          <p:cNvSpPr>
            <a:spLocks noGrp="1"/>
          </p:cNvSpPr>
          <p:nvPr>
            <p:ph idx="1"/>
          </p:nvPr>
        </p:nvSpPr>
        <p:spPr/>
        <p:txBody>
          <a:bodyPr/>
          <a:lstStyle/>
          <a:p>
            <a:r>
              <a:rPr lang="en-US" b="1" dirty="0">
                <a:solidFill>
                  <a:schemeClr val="tx1"/>
                </a:solidFill>
                <a:latin typeface="Charlie Text"/>
              </a:rPr>
              <a:t>What are the features that Atlas application is offering?</a:t>
            </a:r>
          </a:p>
          <a:p>
            <a:pPr>
              <a:buFont typeface="Arial" panose="020B0604020202020204" pitchFamily="34" charset="0"/>
              <a:buChar char="•"/>
            </a:pPr>
            <a:r>
              <a:rPr lang="en-US" dirty="0">
                <a:solidFill>
                  <a:schemeClr val="tx1"/>
                </a:solidFill>
                <a:latin typeface="Charlie Text"/>
              </a:rPr>
              <a:t>Secured authentication method using JWT</a:t>
            </a:r>
          </a:p>
          <a:p>
            <a:pPr>
              <a:buFont typeface="Arial" panose="020B0604020202020204" pitchFamily="34" charset="0"/>
              <a:buChar char="•"/>
            </a:pPr>
            <a:r>
              <a:rPr lang="en-US" dirty="0">
                <a:solidFill>
                  <a:schemeClr val="tx1"/>
                </a:solidFill>
                <a:latin typeface="Charlie Text"/>
              </a:rPr>
              <a:t>Creation, reading, update and delete features for submitted issues and projects</a:t>
            </a:r>
          </a:p>
          <a:p>
            <a:pPr>
              <a:buFont typeface="Arial" panose="020B0604020202020204" pitchFamily="34" charset="0"/>
              <a:buChar char="•"/>
            </a:pPr>
            <a:r>
              <a:rPr lang="en-US" dirty="0">
                <a:solidFill>
                  <a:schemeClr val="tx1"/>
                </a:solidFill>
                <a:latin typeface="Charlie Text"/>
              </a:rPr>
              <a:t>Possibility to add comments to the submitted issues</a:t>
            </a:r>
          </a:p>
          <a:p>
            <a:pPr>
              <a:buFont typeface="Arial" panose="020B0604020202020204" pitchFamily="34" charset="0"/>
              <a:buChar char="•"/>
            </a:pPr>
            <a:r>
              <a:rPr lang="en-US" dirty="0">
                <a:solidFill>
                  <a:schemeClr val="tx1"/>
                </a:solidFill>
                <a:latin typeface="Charlie Text"/>
              </a:rPr>
              <a:t>Activity tracker for the submitted issues</a:t>
            </a:r>
          </a:p>
          <a:p>
            <a:pPr>
              <a:buFont typeface="Arial" panose="020B0604020202020204" pitchFamily="34" charset="0"/>
              <a:buChar char="•"/>
            </a:pPr>
            <a:r>
              <a:rPr lang="en-US" dirty="0">
                <a:solidFill>
                  <a:schemeClr val="tx1"/>
                </a:solidFill>
                <a:latin typeface="Charlie Text"/>
              </a:rPr>
              <a:t>Version tracker and restore points for the submitted issues</a:t>
            </a:r>
          </a:p>
          <a:p>
            <a:pPr>
              <a:buFont typeface="Arial" panose="020B0604020202020204" pitchFamily="34" charset="0"/>
              <a:buChar char="•"/>
            </a:pPr>
            <a:r>
              <a:rPr lang="en-US" dirty="0">
                <a:solidFill>
                  <a:schemeClr val="tx1"/>
                </a:solidFill>
                <a:latin typeface="Charlie Text"/>
              </a:rPr>
              <a:t>Account management options for logged users</a:t>
            </a:r>
          </a:p>
          <a:p>
            <a:pPr>
              <a:buFont typeface="Arial" panose="020B0604020202020204" pitchFamily="34" charset="0"/>
              <a:buChar char="•"/>
            </a:pPr>
            <a:r>
              <a:rPr lang="en-US" dirty="0">
                <a:solidFill>
                  <a:schemeClr val="tx1"/>
                </a:solidFill>
                <a:latin typeface="Charlie Text"/>
              </a:rPr>
              <a:t>Pagination options and searching for the submitted issues</a:t>
            </a:r>
          </a:p>
        </p:txBody>
      </p:sp>
    </p:spTree>
    <p:extLst>
      <p:ext uri="{BB962C8B-B14F-4D97-AF65-F5344CB8AC3E}">
        <p14:creationId xmlns:p14="http://schemas.microsoft.com/office/powerpoint/2010/main" val="1063605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99307-9286-4F61-83E5-385C653FB0BD}"/>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3" name="Content Placeholder 2">
            <a:extLst>
              <a:ext uri="{FF2B5EF4-FFF2-40B4-BE49-F238E27FC236}">
                <a16:creationId xmlns:a16="http://schemas.microsoft.com/office/drawing/2014/main" id="{8628C084-9668-4717-8E08-DF796BA5ECAC}"/>
              </a:ext>
            </a:extLst>
          </p:cNvPr>
          <p:cNvSpPr>
            <a:spLocks noGrp="1"/>
          </p:cNvSpPr>
          <p:nvPr>
            <p:ph idx="1"/>
          </p:nvPr>
        </p:nvSpPr>
        <p:spPr>
          <a:xfrm>
            <a:off x="1154954" y="2603500"/>
            <a:ext cx="10321699" cy="3416300"/>
          </a:xfrm>
        </p:spPr>
        <p:txBody>
          <a:bodyPr>
            <a:normAutofit lnSpcReduction="10000"/>
          </a:bodyPr>
          <a:lstStyle/>
          <a:p>
            <a:r>
              <a:rPr lang="en-US" b="1" dirty="0">
                <a:solidFill>
                  <a:schemeClr val="tx1"/>
                </a:solidFill>
                <a:latin typeface="Charlie Text"/>
              </a:rPr>
              <a:t>What tools and features have been used to develop the client interface for Atlas?</a:t>
            </a:r>
          </a:p>
          <a:p>
            <a:pPr marL="0" indent="0">
              <a:buNone/>
            </a:pPr>
            <a:r>
              <a:rPr lang="en-US" dirty="0">
                <a:solidFill>
                  <a:schemeClr val="tx1"/>
                </a:solidFill>
                <a:latin typeface="Charlie Text"/>
              </a:rPr>
              <a:t>    Angular is the main platform used to develop the client interface and the features used during development are the following : </a:t>
            </a:r>
          </a:p>
          <a:p>
            <a:pPr>
              <a:buFont typeface="Arial" panose="020B0604020202020204" pitchFamily="34" charset="0"/>
              <a:buChar char="•"/>
            </a:pPr>
            <a:r>
              <a:rPr lang="en-US" dirty="0">
                <a:solidFill>
                  <a:schemeClr val="tx1"/>
                </a:solidFill>
                <a:latin typeface="Charlie Text"/>
              </a:rPr>
              <a:t>Components – used for linking templates with services</a:t>
            </a:r>
          </a:p>
          <a:p>
            <a:pPr>
              <a:buFont typeface="Arial" panose="020B0604020202020204" pitchFamily="34" charset="0"/>
              <a:buChar char="•"/>
            </a:pPr>
            <a:r>
              <a:rPr lang="en-US" dirty="0">
                <a:solidFill>
                  <a:schemeClr val="tx1"/>
                </a:solidFill>
                <a:latin typeface="Charlie Text"/>
              </a:rPr>
              <a:t>Models – used for requests and data preparation </a:t>
            </a:r>
          </a:p>
          <a:p>
            <a:pPr>
              <a:buFont typeface="Arial" panose="020B0604020202020204" pitchFamily="34" charset="0"/>
              <a:buChar char="•"/>
            </a:pPr>
            <a:r>
              <a:rPr lang="en-US" dirty="0">
                <a:solidFill>
                  <a:schemeClr val="tx1"/>
                </a:solidFill>
                <a:latin typeface="Charlie Text"/>
              </a:rPr>
              <a:t>Templates – used to display html code and data</a:t>
            </a:r>
          </a:p>
          <a:p>
            <a:pPr>
              <a:buFont typeface="Arial" panose="020B0604020202020204" pitchFamily="34" charset="0"/>
              <a:buChar char="•"/>
            </a:pPr>
            <a:r>
              <a:rPr lang="en-US" dirty="0">
                <a:solidFill>
                  <a:schemeClr val="tx1"/>
                </a:solidFill>
                <a:latin typeface="Charlie Text"/>
              </a:rPr>
              <a:t>Services – used to share methods between components</a:t>
            </a:r>
          </a:p>
          <a:p>
            <a:pPr>
              <a:buFont typeface="Arial" panose="020B0604020202020204" pitchFamily="34" charset="0"/>
              <a:buChar char="•"/>
            </a:pPr>
            <a:r>
              <a:rPr lang="en-US" dirty="0">
                <a:solidFill>
                  <a:schemeClr val="tx1"/>
                </a:solidFill>
                <a:latin typeface="Charlie Text"/>
              </a:rPr>
              <a:t>Resolvers – used to retrieve data from the API server</a:t>
            </a:r>
          </a:p>
          <a:p>
            <a:pPr>
              <a:buFont typeface="Arial" panose="020B0604020202020204" pitchFamily="34" charset="0"/>
              <a:buChar char="•"/>
            </a:pPr>
            <a:r>
              <a:rPr lang="en-US" dirty="0">
                <a:solidFill>
                  <a:schemeClr val="tx1"/>
                </a:solidFill>
                <a:latin typeface="Charlie Text"/>
              </a:rPr>
              <a:t>CSS – used for customizing the html elements</a:t>
            </a:r>
          </a:p>
        </p:txBody>
      </p:sp>
      <p:pic>
        <p:nvPicPr>
          <p:cNvPr id="2052" name="Picture 4" descr="Angular Logo transparent PNG - StickPNG">
            <a:extLst>
              <a:ext uri="{FF2B5EF4-FFF2-40B4-BE49-F238E27FC236}">
                <a16:creationId xmlns:a16="http://schemas.microsoft.com/office/drawing/2014/main" id="{4FFAB5CD-6A19-41FA-86DD-B4DE474D04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0929" y="3004458"/>
            <a:ext cx="227502" cy="241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164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AF176-1B82-4A9F-A43F-EB8154F7A26A}"/>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3" name="Content Placeholder 2">
            <a:extLst>
              <a:ext uri="{FF2B5EF4-FFF2-40B4-BE49-F238E27FC236}">
                <a16:creationId xmlns:a16="http://schemas.microsoft.com/office/drawing/2014/main" id="{53898131-D671-4D4D-92EE-05EDA91C64B6}"/>
              </a:ext>
            </a:extLst>
          </p:cNvPr>
          <p:cNvSpPr>
            <a:spLocks noGrp="1"/>
          </p:cNvSpPr>
          <p:nvPr>
            <p:ph idx="1"/>
          </p:nvPr>
        </p:nvSpPr>
        <p:spPr/>
        <p:txBody>
          <a:bodyPr>
            <a:normAutofit/>
          </a:bodyPr>
          <a:lstStyle/>
          <a:p>
            <a:r>
              <a:rPr lang="en-US" b="1" dirty="0">
                <a:solidFill>
                  <a:schemeClr val="tx1"/>
                </a:solidFill>
                <a:latin typeface="Charlie Text"/>
              </a:rPr>
              <a:t>What tools and features have been used to develop the REST services for Atlas?</a:t>
            </a:r>
          </a:p>
          <a:p>
            <a:pPr marL="0" indent="0">
              <a:buNone/>
            </a:pPr>
            <a:r>
              <a:rPr lang="en-US" dirty="0">
                <a:solidFill>
                  <a:schemeClr val="tx1"/>
                </a:solidFill>
                <a:latin typeface="Charlie Text"/>
              </a:rPr>
              <a:t>       ASP .NET Core is the main platform used to develop the REST services and the features used during development are the following :</a:t>
            </a:r>
          </a:p>
          <a:p>
            <a:pPr>
              <a:buFont typeface="Arial" panose="020B0604020202020204" pitchFamily="34" charset="0"/>
              <a:buChar char="•"/>
            </a:pPr>
            <a:r>
              <a:rPr lang="en-US" dirty="0">
                <a:solidFill>
                  <a:schemeClr val="tx1"/>
                </a:solidFill>
                <a:latin typeface="Charlie Text"/>
              </a:rPr>
              <a:t>Controllers – used for processing the requests</a:t>
            </a:r>
          </a:p>
          <a:p>
            <a:pPr>
              <a:buFont typeface="Arial" panose="020B0604020202020204" pitchFamily="34" charset="0"/>
              <a:buChar char="•"/>
            </a:pPr>
            <a:r>
              <a:rPr lang="en-US" dirty="0">
                <a:solidFill>
                  <a:schemeClr val="tx1"/>
                </a:solidFill>
                <a:latin typeface="Charlie Text"/>
              </a:rPr>
              <a:t>Models – used for responses and data preparation </a:t>
            </a:r>
          </a:p>
          <a:p>
            <a:pPr>
              <a:buFont typeface="Arial" panose="020B0604020202020204" pitchFamily="34" charset="0"/>
              <a:buChar char="•"/>
            </a:pPr>
            <a:r>
              <a:rPr lang="en-US" dirty="0" err="1">
                <a:solidFill>
                  <a:schemeClr val="tx1"/>
                </a:solidFill>
                <a:latin typeface="Charlie Text"/>
              </a:rPr>
              <a:t>EntityPackage</a:t>
            </a:r>
            <a:r>
              <a:rPr lang="en-US" dirty="0">
                <a:solidFill>
                  <a:schemeClr val="tx1"/>
                </a:solidFill>
                <a:latin typeface="Charlie Text"/>
              </a:rPr>
              <a:t> – used to generate custom authentication database tables</a:t>
            </a:r>
          </a:p>
          <a:p>
            <a:pPr>
              <a:buFont typeface="Arial" panose="020B0604020202020204" pitchFamily="34" charset="0"/>
              <a:buChar char="•"/>
            </a:pPr>
            <a:r>
              <a:rPr lang="en-US" dirty="0">
                <a:solidFill>
                  <a:schemeClr val="tx1"/>
                </a:solidFill>
                <a:latin typeface="Charlie Text"/>
              </a:rPr>
              <a:t>Migrations – used to create and update the database</a:t>
            </a:r>
          </a:p>
          <a:p>
            <a:pPr>
              <a:buFont typeface="Arial" panose="020B0604020202020204" pitchFamily="34" charset="0"/>
              <a:buChar char="•"/>
            </a:pPr>
            <a:r>
              <a:rPr lang="en-US" dirty="0">
                <a:solidFill>
                  <a:schemeClr val="tx1"/>
                </a:solidFill>
                <a:latin typeface="Charlie Text"/>
              </a:rPr>
              <a:t>SQL Server – the database server used to store data</a:t>
            </a:r>
          </a:p>
          <a:p>
            <a:endParaRPr lang="en-US" dirty="0"/>
          </a:p>
        </p:txBody>
      </p:sp>
      <p:pic>
        <p:nvPicPr>
          <p:cNvPr id="3080" name="Picture 8">
            <a:extLst>
              <a:ext uri="{FF2B5EF4-FFF2-40B4-BE49-F238E27FC236}">
                <a16:creationId xmlns:a16="http://schemas.microsoft.com/office/drawing/2014/main" id="{B2D7DD9D-ECC6-4246-B767-FC98BB9FA5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0755" y="2985796"/>
            <a:ext cx="318797" cy="318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1613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E88C-E1E9-46D4-93D8-C6EAEF52546E}"/>
              </a:ext>
            </a:extLst>
          </p:cNvPr>
          <p:cNvSpPr>
            <a:spLocks noGrp="1"/>
          </p:cNvSpPr>
          <p:nvPr>
            <p:ph type="title" idx="4294967295"/>
          </p:nvPr>
        </p:nvSpPr>
        <p:spPr>
          <a:xfrm>
            <a:off x="0" y="973138"/>
            <a:ext cx="8761413" cy="708025"/>
          </a:xfrm>
        </p:spPr>
        <p:txBody>
          <a:bodyPr/>
          <a:lstStyle/>
          <a:p>
            <a:r>
              <a:rPr lang="en-US" sz="3600" dirty="0">
                <a:solidFill>
                  <a:schemeClr val="bg1"/>
                </a:solidFill>
              </a:rPr>
              <a:t>Project and Error Management Application</a:t>
            </a:r>
            <a:endParaRPr lang="en-US" dirty="0"/>
          </a:p>
        </p:txBody>
      </p:sp>
      <p:pic>
        <p:nvPicPr>
          <p:cNvPr id="9" name="Picture 8">
            <a:extLst>
              <a:ext uri="{FF2B5EF4-FFF2-40B4-BE49-F238E27FC236}">
                <a16:creationId xmlns:a16="http://schemas.microsoft.com/office/drawing/2014/main" id="{AEFC0EC3-7E69-4AD2-AE6E-CE9A6D3607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0066" y="1199771"/>
            <a:ext cx="8846432" cy="4610442"/>
          </a:xfrm>
          <a:prstGeom prst="rect">
            <a:avLst/>
          </a:prstGeom>
        </p:spPr>
      </p:pic>
    </p:spTree>
    <p:extLst>
      <p:ext uri="{BB962C8B-B14F-4D97-AF65-F5344CB8AC3E}">
        <p14:creationId xmlns:p14="http://schemas.microsoft.com/office/powerpoint/2010/main" val="3643911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3F95341-BEF2-4822-ACB9-94B07AFAD061}"/>
              </a:ext>
            </a:extLst>
          </p:cNvPr>
          <p:cNvSpPr>
            <a:spLocks noGrp="1"/>
          </p:cNvSpPr>
          <p:nvPr>
            <p:ph type="title"/>
          </p:nvPr>
        </p:nvSpPr>
        <p:spPr/>
        <p:txBody>
          <a:bodyPr/>
          <a:lstStyle/>
          <a:p>
            <a:r>
              <a:rPr lang="en-US" sz="3600" dirty="0">
                <a:solidFill>
                  <a:schemeClr val="bg1"/>
                </a:solidFill>
              </a:rPr>
              <a:t>Project and Error Management Application</a:t>
            </a:r>
            <a:endParaRPr lang="en-US" dirty="0"/>
          </a:p>
        </p:txBody>
      </p:sp>
      <p:sp>
        <p:nvSpPr>
          <p:cNvPr id="7" name="Content Placeholder 6">
            <a:extLst>
              <a:ext uri="{FF2B5EF4-FFF2-40B4-BE49-F238E27FC236}">
                <a16:creationId xmlns:a16="http://schemas.microsoft.com/office/drawing/2014/main" id="{B3F37D42-B688-448B-9BC8-D920E4353DFD}"/>
              </a:ext>
            </a:extLst>
          </p:cNvPr>
          <p:cNvSpPr>
            <a:spLocks noGrp="1"/>
          </p:cNvSpPr>
          <p:nvPr>
            <p:ph idx="1"/>
          </p:nvPr>
        </p:nvSpPr>
        <p:spPr>
          <a:xfrm>
            <a:off x="1683170" y="2640822"/>
            <a:ext cx="8825659" cy="3416300"/>
          </a:xfrm>
        </p:spPr>
        <p:txBody>
          <a:bodyPr>
            <a:normAutofit/>
          </a:bodyPr>
          <a:lstStyle/>
          <a:p>
            <a:pPr marL="0" indent="0" algn="ctr">
              <a:buNone/>
            </a:pPr>
            <a:r>
              <a:rPr lang="en-US" sz="2000" dirty="0">
                <a:solidFill>
                  <a:schemeClr val="tx1"/>
                </a:solidFill>
                <a:latin typeface="Charlie Text"/>
              </a:rPr>
              <a:t>For a performance point of view, the application has been developed and can be hosted using two separate servers, allowing the users to receive server responses in real time.</a:t>
            </a:r>
          </a:p>
          <a:p>
            <a:pPr marL="0" indent="0" algn="ctr">
              <a:buNone/>
            </a:pPr>
            <a:r>
              <a:rPr lang="en-US" sz="2000" dirty="0">
                <a:solidFill>
                  <a:schemeClr val="tx1"/>
                </a:solidFill>
                <a:latin typeface="Charlie Text"/>
              </a:rPr>
              <a:t>Due to the implementation methods used, the application can be improved by adding additional features, and changes to the database or the existing methods can be easily performed due to migrations.</a:t>
            </a:r>
          </a:p>
          <a:p>
            <a:pPr marL="0" indent="0" algn="ctr">
              <a:buNone/>
            </a:pPr>
            <a:endParaRPr lang="en-US" sz="2000" dirty="0">
              <a:solidFill>
                <a:schemeClr val="tx1"/>
              </a:solidFill>
              <a:latin typeface="Charlie Text"/>
            </a:endParaRPr>
          </a:p>
          <a:p>
            <a:pPr marL="0" indent="0" algn="ctr">
              <a:buNone/>
            </a:pPr>
            <a:r>
              <a:rPr lang="en-US" sz="2000" dirty="0">
                <a:solidFill>
                  <a:schemeClr val="tx1"/>
                </a:solidFill>
                <a:latin typeface="Charlie Text"/>
              </a:rPr>
              <a:t>Next I will present the Atlas application developed with the aforementioned technologies.</a:t>
            </a:r>
          </a:p>
        </p:txBody>
      </p:sp>
      <p:cxnSp>
        <p:nvCxnSpPr>
          <p:cNvPr id="9" name="Straight Connector 8">
            <a:extLst>
              <a:ext uri="{FF2B5EF4-FFF2-40B4-BE49-F238E27FC236}">
                <a16:creationId xmlns:a16="http://schemas.microsoft.com/office/drawing/2014/main" id="{50F2FA76-EE16-4C0A-B788-7B588508EF7C}"/>
              </a:ext>
            </a:extLst>
          </p:cNvPr>
          <p:cNvCxnSpPr/>
          <p:nvPr/>
        </p:nvCxnSpPr>
        <p:spPr>
          <a:xfrm>
            <a:off x="3526971" y="4945224"/>
            <a:ext cx="5131837" cy="0"/>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8440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48F4067-5149-45C9-8CB6-A53C1636AF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BAA41E93-FCDB-4DE2-9A6B-1EDC247FF2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3347" y="2895589"/>
            <a:ext cx="3545306" cy="1066821"/>
          </a:xfrm>
          <a:prstGeom prst="rect">
            <a:avLst/>
          </a:prstGeom>
        </p:spPr>
      </p:pic>
    </p:spTree>
    <p:extLst>
      <p:ext uri="{BB962C8B-B14F-4D97-AF65-F5344CB8AC3E}">
        <p14:creationId xmlns:p14="http://schemas.microsoft.com/office/powerpoint/2010/main" val="4690292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155</TotalTime>
  <Words>584</Words>
  <Application>Microsoft Office PowerPoint</Application>
  <PresentationFormat>Widescreen</PresentationFormat>
  <Paragraphs>45</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-apple-system</vt:lpstr>
      <vt:lpstr>Arial</vt:lpstr>
      <vt:lpstr>Century Gothic</vt:lpstr>
      <vt:lpstr>Charlie Text</vt:lpstr>
      <vt:lpstr>Lucida Bright</vt:lpstr>
      <vt:lpstr>Wingdings 3</vt:lpstr>
      <vt:lpstr>Ion Boardroom</vt:lpstr>
      <vt:lpstr>Project and Error Management Application</vt:lpstr>
      <vt:lpstr>Project and Error Management Application</vt:lpstr>
      <vt:lpstr>Project and Error Management Application</vt:lpstr>
      <vt:lpstr>Project and Error Management Application</vt:lpstr>
      <vt:lpstr>Project and Error Management Application</vt:lpstr>
      <vt:lpstr>Project and Error Management Application</vt:lpstr>
      <vt:lpstr>Project and Error Management Application</vt:lpstr>
      <vt:lpstr>Project and Error Management Application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Eduard Georgescu</dc:creator>
  <cp:lastModifiedBy>Eduard Georgescu</cp:lastModifiedBy>
  <cp:revision>17</cp:revision>
  <dcterms:created xsi:type="dcterms:W3CDTF">2022-07-04T17:12:59Z</dcterms:created>
  <dcterms:modified xsi:type="dcterms:W3CDTF">2022-07-04T19:48:04Z</dcterms:modified>
</cp:coreProperties>
</file>

<file path=docProps/thumbnail.jpeg>
</file>